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7" r:id="rId7"/>
    <p:sldId id="268"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D3412-AAE7-ED8E-94A3-93F8BBC722BE}" v="7" dt="2024-02-22T05:46:57.875"/>
    <p1510:client id="{CC1A85E5-0545-959F-2F05-DC62E50F5F09}" v="104" dt="2024-02-21T10:03:29.3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5" autoAdjust="0"/>
    <p:restoredTop sz="94314" autoAdjust="0"/>
  </p:normalViewPr>
  <p:slideViewPr>
    <p:cSldViewPr snapToGrid="0">
      <p:cViewPr varScale="1">
        <p:scale>
          <a:sx n="69" d="100"/>
          <a:sy n="69" d="100"/>
        </p:scale>
        <p:origin x="500" y="3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4/17/2024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4/17/2024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4/17/2024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4/17/2024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4/17/2024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4/17/2024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4/17/2024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4/17/2024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4/17/2024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4/17/2024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4/17/2024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4/17/2024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4/17/2024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lstStyle/>
          <a:p>
            <a:r>
              <a:rPr lang="en-US" sz="4000" b="1" dirty="0">
                <a:solidFill>
                  <a:schemeClr val="accent1"/>
                </a:solidFill>
                <a:latin typeface="Arial" panose="020B0604020202020204" pitchFamily="34" charset="0"/>
                <a:cs typeface="Arial" panose="020B0604020202020204" pitchFamily="34" charset="0"/>
              </a:rPr>
              <a:t>HEART</a:t>
            </a:r>
            <a:r>
              <a:rPr lang="en-US" b="1" dirty="0">
                <a:solidFill>
                  <a:schemeClr val="accent1"/>
                </a:solidFill>
                <a:latin typeface="Arial" panose="020B0604020202020204" pitchFamily="34" charset="0"/>
                <a:cs typeface="Arial" panose="020B0604020202020204" pitchFamily="34" charset="0"/>
              </a:rPr>
              <a:t> </a:t>
            </a:r>
            <a:r>
              <a:rPr lang="en-US" sz="4000" b="1" dirty="0">
                <a:solidFill>
                  <a:schemeClr val="accent1"/>
                </a:solidFill>
                <a:latin typeface="Arial" panose="020B0604020202020204" pitchFamily="34" charset="0"/>
                <a:cs typeface="Arial" panose="020B0604020202020204" pitchFamily="34" charset="0"/>
              </a:rPr>
              <a:t>DISEASE</a:t>
            </a:r>
            <a:r>
              <a:rPr lang="en-US" b="1" dirty="0">
                <a:solidFill>
                  <a:schemeClr val="accent1"/>
                </a:solidFill>
                <a:latin typeface="Arial" panose="020B0604020202020204" pitchFamily="34" charset="0"/>
                <a:cs typeface="Arial" panose="020B0604020202020204" pitchFamily="34" charset="0"/>
              </a:rPr>
              <a:t> </a:t>
            </a:r>
            <a:r>
              <a:rPr lang="en-US" sz="4000" b="1" dirty="0">
                <a:solidFill>
                  <a:schemeClr val="accent1"/>
                </a:solidFill>
                <a:latin typeface="Arial" panose="020B0604020202020204" pitchFamily="34" charset="0"/>
                <a:cs typeface="Arial" panose="020B0604020202020204" pitchFamily="34" charset="0"/>
              </a:rPr>
              <a:t>PREDICTION</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252865"/>
            <a:ext cx="9039066" cy="1015663"/>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a:solidFill>
                  <a:schemeClr val="accent1">
                    <a:lumMod val="75000"/>
                  </a:schemeClr>
                </a:solidFill>
                <a:latin typeface="Arial"/>
                <a:cs typeface="Arial"/>
              </a:rPr>
              <a:t>                        </a:t>
            </a:r>
            <a:r>
              <a:rPr lang="en-US" sz="2000" b="1" dirty="0">
                <a:solidFill>
                  <a:schemeClr val="accent1">
                    <a:lumMod val="50000"/>
                  </a:schemeClr>
                </a:solidFill>
                <a:latin typeface="Arial"/>
                <a:cs typeface="Arial"/>
              </a:rPr>
              <a:t> EDHISHA SP – au950021135016</a:t>
            </a:r>
          </a:p>
          <a:p>
            <a:r>
              <a:rPr lang="en-US" sz="2000" b="1" dirty="0">
                <a:solidFill>
                  <a:schemeClr val="accent1">
                    <a:lumMod val="50000"/>
                  </a:schemeClr>
                </a:solidFill>
                <a:latin typeface="Arial"/>
                <a:cs typeface="Arial"/>
              </a:rPr>
              <a:t>               ANNA UNIVERSITY REGIONAL CAMPUS , TIRUNELVELI</a:t>
            </a:r>
          </a:p>
        </p:txBody>
      </p:sp>
      <p:sp>
        <p:nvSpPr>
          <p:cNvPr id="5" name="TextBox 4"/>
          <p:cNvSpPr txBox="1"/>
          <p:nvPr/>
        </p:nvSpPr>
        <p:spPr>
          <a:xfrm>
            <a:off x="1723871" y="5186598"/>
            <a:ext cx="8259580" cy="707886"/>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p>
          <a:p>
            <a:r>
              <a:rPr lang="en-US" sz="2000" b="1" dirty="0">
                <a:solidFill>
                  <a:schemeClr val="accent1">
                    <a:lumMod val="50000"/>
                  </a:schemeClr>
                </a:solidFill>
                <a:latin typeface="Arial" pitchFamily="34" charset="0"/>
                <a:cs typeface="Arial" pitchFamily="34" charset="0"/>
              </a:rPr>
              <a:t>                     RAMER BOSE</a:t>
            </a: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614597" y="2110153"/>
            <a:ext cx="11152682" cy="4365598"/>
          </a:xfrm>
        </p:spPr>
        <p:txBody>
          <a:bodyPr>
            <a:normAutofit/>
          </a:bodyPr>
          <a:lstStyle/>
          <a:p>
            <a:pPr marR="0" lvl="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Project </a:t>
            </a:r>
            <a:r>
              <a:rPr lang="en-US" sz="1800" dirty="0" err="1">
                <a:effectLst/>
                <a:latin typeface="Times New Roman" panose="02020603050405020304" pitchFamily="18" charset="0"/>
                <a:ea typeface="Times New Roman" panose="02020603050405020304" pitchFamily="18" charset="0"/>
              </a:rPr>
              <a:t>Github</a:t>
            </a:r>
            <a:r>
              <a:rPr lang="en-US" sz="1800" dirty="0">
                <a:effectLst/>
                <a:latin typeface="Times New Roman" panose="02020603050405020304" pitchFamily="18" charset="0"/>
                <a:ea typeface="Times New Roman" panose="02020603050405020304" pitchFamily="18" charset="0"/>
              </a:rPr>
              <a:t>  link, </a:t>
            </a:r>
            <a:r>
              <a:rPr lang="en-US" sz="1800" dirty="0" err="1">
                <a:effectLst/>
                <a:latin typeface="Times New Roman" panose="02020603050405020304" pitchFamily="18" charset="0"/>
                <a:ea typeface="Times New Roman" panose="02020603050405020304" pitchFamily="18" charset="0"/>
              </a:rPr>
              <a:t>Ramar</a:t>
            </a:r>
            <a:r>
              <a:rPr lang="en-US" sz="1800" dirty="0">
                <a:effectLst/>
                <a:latin typeface="Times New Roman" panose="02020603050405020304" pitchFamily="18" charset="0"/>
                <a:ea typeface="Times New Roman" panose="02020603050405020304" pitchFamily="18" charset="0"/>
              </a:rPr>
              <a:t> Bose, 2024</a:t>
            </a:r>
          </a:p>
          <a:p>
            <a:pPr marR="0" lvl="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                                          Project video recorded link (YouTube/</a:t>
            </a:r>
            <a:r>
              <a:rPr lang="en-US" sz="1800" dirty="0" err="1">
                <a:effectLst/>
                <a:latin typeface="Times New Roman" panose="02020603050405020304" pitchFamily="18" charset="0"/>
                <a:ea typeface="Times New Roman" panose="02020603050405020304" pitchFamily="18" charset="0"/>
              </a:rPr>
              <a:t>github</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Ramar</a:t>
            </a:r>
            <a:r>
              <a:rPr lang="en-US" sz="1800" dirty="0">
                <a:effectLst/>
                <a:latin typeface="Times New Roman" panose="02020603050405020304" pitchFamily="18" charset="0"/>
                <a:ea typeface="Times New Roman" panose="02020603050405020304" pitchFamily="18" charset="0"/>
              </a:rPr>
              <a:t> Bose, 2024</a:t>
            </a:r>
          </a:p>
          <a:p>
            <a:pPr marR="0" lvl="0">
              <a:lnSpc>
                <a:spcPct val="150000"/>
              </a:lnSpc>
              <a:spcBef>
                <a:spcPts val="0"/>
              </a:spcBef>
              <a:spcAft>
                <a:spcPts val="0"/>
              </a:spcAft>
            </a:pPr>
            <a:r>
              <a:rPr lang="en-US" sz="1800" dirty="0">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Project PPT &amp; Report GitHub link, </a:t>
            </a:r>
            <a:r>
              <a:rPr lang="en-US" sz="1800" dirty="0" err="1">
                <a:effectLst/>
                <a:latin typeface="Times New Roman" panose="02020603050405020304" pitchFamily="18" charset="0"/>
                <a:ea typeface="Times New Roman" panose="02020603050405020304" pitchFamily="18" charset="0"/>
              </a:rPr>
              <a:t>Ramar</a:t>
            </a:r>
            <a:r>
              <a:rPr lang="en-US" sz="1800" dirty="0">
                <a:effectLst/>
                <a:latin typeface="Times New Roman" panose="02020603050405020304" pitchFamily="18" charset="0"/>
                <a:ea typeface="Times New Roman" panose="02020603050405020304" pitchFamily="18" charset="0"/>
              </a:rPr>
              <a:t> Bose, 2024 </a:t>
            </a:r>
          </a:p>
          <a:p>
            <a:pPr marL="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 </a:t>
            </a:r>
          </a:p>
          <a:p>
            <a:pPr algn="l"/>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3" name="TextBox 2">
            <a:extLst>
              <a:ext uri="{FF2B5EF4-FFF2-40B4-BE49-F238E27FC236}">
                <a16:creationId xmlns:a16="http://schemas.microsoft.com/office/drawing/2014/main" id="{F8D5102C-9E74-B067-C07B-4D9BA205501C}"/>
              </a:ext>
            </a:extLst>
          </p:cNvPr>
          <p:cNvSpPr txBox="1"/>
          <p:nvPr/>
        </p:nvSpPr>
        <p:spPr>
          <a:xfrm>
            <a:off x="3050309" y="2371275"/>
            <a:ext cx="6100618" cy="873572"/>
          </a:xfrm>
          <a:prstGeom prst="rect">
            <a:avLst/>
          </a:prstGeom>
          <a:noFill/>
        </p:spPr>
        <p:txBody>
          <a:bodyPr wrap="square">
            <a:spAutoFit/>
          </a:bodyPr>
          <a:lstStyle/>
          <a:p>
            <a:pPr marR="0" lvl="0">
              <a:lnSpc>
                <a:spcPct val="15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 </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a:latin typeface="Arial"/>
                <a:ea typeface="+mn-lt"/>
                <a:cs typeface="+mn-lt"/>
              </a:rPr>
              <a:t>Project Demo</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r>
              <a:rPr lang="en-US" dirty="0">
                <a:solidFill>
                  <a:srgbClr val="0D0D0D"/>
                </a:solidFill>
                <a:effectLst/>
                <a:latin typeface="Segoe UI" panose="020B0502040204020203" pitchFamily="34" charset="0"/>
                <a:ea typeface="Calibri" panose="020F0502020204030204" pitchFamily="34" charset="0"/>
              </a:rPr>
              <a:t>  </a:t>
            </a:r>
          </a:p>
          <a:p>
            <a:pPr algn="l">
              <a:buFont typeface="Arial" pitchFamily="34" charset="0"/>
              <a:buChar char="•"/>
            </a:pPr>
            <a:r>
              <a:rPr lang="en-US" dirty="0">
                <a:solidFill>
                  <a:srgbClr val="0D0D0D"/>
                </a:solidFill>
                <a:effectLst/>
                <a:latin typeface="Segoe UI" panose="020B0502040204020203" pitchFamily="34" charset="0"/>
                <a:ea typeface="Calibri" panose="020F0502020204030204" pitchFamily="34" charset="0"/>
              </a:rPr>
              <a:t>The problem statement of heart disease typically revolves around the high prevalence, significant morbidity, and mortality rates associated with various cardiac conditions. It encompasses understanding the causes, risk factors, diagnosis, treatment, and prevention strategies related to heart diseases The problem statement of heart disease prediction typically involves developing a predictive model that can accurately identify the likelihood of an individual having heart disease based on certain input features such as medical history, lifestyle factors, and possibly genetic information. The goal is to create a reliable tool that healthcare professionals can use to assess a patient's risk of heart disease and make informed decisions regarding prevention, diagnosis, and treatment</a:t>
            </a:r>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marR="0" lvl="1">
              <a:lnSpc>
                <a:spcPct val="150000"/>
              </a:lnSpc>
              <a:spcBef>
                <a:spcPts val="0"/>
              </a:spcBef>
              <a:spcAft>
                <a:spcPts val="800"/>
              </a:spcAft>
              <a:tabLst>
                <a:tab pos="457200" algn="l"/>
                <a:tab pos="914400" algn="l"/>
                <a:tab pos="1371600" algn="l"/>
                <a:tab pos="1828800" algn="l"/>
                <a:tab pos="2943225" algn="l"/>
              </a:tabLst>
            </a:pPr>
            <a:endParaRPr lang="en-US" sz="1800" dirty="0">
              <a:effectLst/>
              <a:latin typeface="Calibri" panose="020F0502020204030204" pitchFamily="34" charset="0"/>
              <a:ea typeface="Calibri" panose="020F0502020204030204" pitchFamily="34" charset="0"/>
              <a:cs typeface="SimSun" panose="02010600030101010101" pitchFamily="2" charset="-122"/>
            </a:endParaRPr>
          </a:p>
          <a:p>
            <a:pPr algn="just"/>
            <a:r>
              <a:rPr lang="en-US" sz="1800" dirty="0">
                <a:solidFill>
                  <a:srgbClr val="0D0D0D"/>
                </a:solidFill>
                <a:effectLst/>
                <a:latin typeface="Segoe UI" panose="020B0502040204020203" pitchFamily="34" charset="0"/>
                <a:ea typeface="Calibri" panose="020F0502020204030204" pitchFamily="34" charset="0"/>
              </a:rPr>
              <a:t>A proper solution for heart disease prediction using modern technology involves a combination of advanced machine learning algorithms, big data analytics, and wearable sensor technologies.  Gather comprehensive health data from various sources, including electronic health records, medical imaging, genetic information, lifestyle factors (such as diet and exercise), and wearable devices (like smartwatches or fitness trackers. Identify relevant features from the collected data that are strongly correlated with heart disease risk. This may include factors like blood pressure, cholesterol levels, family history, smoking status, physical activity, and more. Choose appropriate machine learning models for classification tasks, such as logistic regression, decision trees, random forests, support vector machines (SVM), or neural networks. Train the selected models on the preprocessed data. Use techniques like cross-validation to ensure robustness and avoid overfitting. Fine-tune the parameters of the models to optimize their performance using techniques like grid search or random search. Evaluate the trained models using appropriate evaluation metrics such as accuracy, precision, recall, F1-score, and ROC-AUC score. Once the best-performing model is selected, deploy it in a production environment using frameworks like Flask or Django for creating APIs. Continuously monitor the performance of the deployed model and update it periodically with new data to ensure its effectiveness over time</a:t>
            </a:r>
            <a:endParaRPr lang="en-US" sz="18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1800" kern="100" dirty="0">
                <a:effectLst/>
                <a:ea typeface="Calibri" panose="020F0502020204030204" pitchFamily="34" charset="0"/>
                <a:cs typeface="Times New Roman" panose="02020603050405020304" pitchFamily="18" charset="0"/>
              </a:rPr>
              <a:t>Logistic Regression</a:t>
            </a:r>
          </a:p>
          <a:p>
            <a:pPr algn="l">
              <a:buFont typeface="Arial" pitchFamily="34" charset="0"/>
              <a:buChar char="•"/>
            </a:pPr>
            <a:r>
              <a:rPr lang="en-US" sz="1800" kern="100" dirty="0">
                <a:effectLst/>
                <a:ea typeface="Calibri" panose="020F0502020204030204" pitchFamily="34" charset="0"/>
                <a:cs typeface="Times New Roman" panose="02020603050405020304" pitchFamily="18" charset="0"/>
              </a:rPr>
              <a:t> Random Forest </a:t>
            </a:r>
            <a:r>
              <a:rPr lang="en-US" sz="1800" kern="100" dirty="0" err="1">
                <a:effectLst/>
                <a:ea typeface="Calibri" panose="020F0502020204030204" pitchFamily="34" charset="0"/>
                <a:cs typeface="Times New Roman" panose="02020603050405020304" pitchFamily="18" charset="0"/>
              </a:rPr>
              <a:t>Classfier</a:t>
            </a:r>
            <a:endParaRPr lang="en-US" sz="1800" kern="100" dirty="0">
              <a:effectLst/>
              <a:ea typeface="Calibri" panose="020F0502020204030204" pitchFamily="34" charset="0"/>
              <a:cs typeface="Times New Roman" panose="02020603050405020304" pitchFamily="18" charset="0"/>
            </a:endParaRPr>
          </a:p>
          <a:p>
            <a:pPr algn="l">
              <a:buFont typeface="Arial" pitchFamily="34" charset="0"/>
              <a:buChar char="•"/>
            </a:pPr>
            <a:r>
              <a:rPr lang="en-US" sz="1800" kern="100" dirty="0">
                <a:effectLst/>
                <a:ea typeface="Calibri" panose="020F0502020204030204" pitchFamily="34" charset="0"/>
                <a:cs typeface="Times New Roman" panose="02020603050405020304" pitchFamily="18" charset="0"/>
              </a:rPr>
              <a:t> SVM</a:t>
            </a:r>
          </a:p>
          <a:p>
            <a:pPr algn="l">
              <a:buFont typeface="Arial" pitchFamily="34" charset="0"/>
              <a:buChar char="•"/>
            </a:pPr>
            <a:r>
              <a:rPr lang="en-US" sz="1800" kern="100" dirty="0">
                <a:effectLst/>
                <a:ea typeface="Calibri" panose="020F0502020204030204" pitchFamily="34" charset="0"/>
                <a:cs typeface="Times New Roman" panose="02020603050405020304" pitchFamily="18" charset="0"/>
              </a:rPr>
              <a:t> Naive Bayes Classifier</a:t>
            </a:r>
          </a:p>
          <a:p>
            <a:pPr algn="l">
              <a:buFont typeface="Arial" pitchFamily="34" charset="0"/>
              <a:buChar char="•"/>
            </a:pPr>
            <a:r>
              <a:rPr lang="en-US" sz="1800" kern="100" dirty="0">
                <a:effectLst/>
                <a:ea typeface="Calibri" panose="020F0502020204030204" pitchFamily="34" charset="0"/>
                <a:cs typeface="Times New Roman" panose="02020603050405020304" pitchFamily="18" charset="0"/>
              </a:rPr>
              <a:t> Decision Tree Classifier</a:t>
            </a:r>
          </a:p>
          <a:p>
            <a:pPr algn="l">
              <a:buFont typeface="Arial" pitchFamily="34" charset="0"/>
              <a:buChar char="•"/>
            </a:pPr>
            <a:r>
              <a:rPr lang="en-US" sz="1800" kern="100" dirty="0" err="1">
                <a:effectLst/>
                <a:ea typeface="Calibri" panose="020F0502020204030204" pitchFamily="34" charset="0"/>
                <a:cs typeface="Times New Roman" panose="02020603050405020304" pitchFamily="18" charset="0"/>
              </a:rPr>
              <a:t>LightGBM</a:t>
            </a:r>
            <a:endParaRPr lang="en-US" sz="1800" kern="100" dirty="0">
              <a:effectLst/>
              <a:ea typeface="Calibri" panose="020F0502020204030204" pitchFamily="34" charset="0"/>
              <a:cs typeface="Times New Roman" panose="02020603050405020304" pitchFamily="18" charset="0"/>
            </a:endParaRPr>
          </a:p>
          <a:p>
            <a:pPr algn="l">
              <a:buFont typeface="Arial" pitchFamily="34" charset="0"/>
              <a:buChar char="•"/>
            </a:pPr>
            <a:r>
              <a:rPr lang="en-US" sz="1800" kern="100" dirty="0">
                <a:effectLst/>
                <a:ea typeface="Calibri" panose="020F0502020204030204" pitchFamily="34" charset="0"/>
                <a:cs typeface="Times New Roman" panose="02020603050405020304" pitchFamily="18" charset="0"/>
              </a:rPr>
              <a:t> </a:t>
            </a:r>
            <a:r>
              <a:rPr lang="en-US" sz="1800" kern="100" dirty="0" err="1">
                <a:effectLst/>
                <a:ea typeface="Calibri" panose="020F0502020204030204" pitchFamily="34" charset="0"/>
                <a:cs typeface="Times New Roman" panose="02020603050405020304" pitchFamily="18" charset="0"/>
              </a:rPr>
              <a:t>XGBoost</a:t>
            </a:r>
            <a:br>
              <a:rPr lang="en-US" sz="1800" kern="100" dirty="0">
                <a:effectLst/>
                <a:ea typeface="Calibri" panose="020F0502020204030204" pitchFamily="34" charset="0"/>
                <a:cs typeface="Times New Roman" panose="02020603050405020304" pitchFamily="18" charset="0"/>
              </a:rPr>
            </a:br>
            <a:endParaRPr lang="en-US" sz="1800" kern="100" dirty="0">
              <a:effectLst/>
              <a:ea typeface="Calibri" panose="020F0502020204030204" pitchFamily="34" charset="0"/>
              <a:cs typeface="Times New Roman" panose="02020603050405020304" pitchFamily="18" charset="0"/>
            </a:endParaRPr>
          </a:p>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a:latin typeface="Arial" panose="020B0604020202020204" pitchFamily="34" charset="0"/>
                <a:cs typeface="Arial" panose="020B0604020202020204" pitchFamily="34" charset="0"/>
              </a:rPr>
              <a:t>https://github.com/Edhisha016/HEART-DISEASE-PREDICTION</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6" name="Subtitle 5">
            <a:extLst>
              <a:ext uri="{FF2B5EF4-FFF2-40B4-BE49-F238E27FC236}">
                <a16:creationId xmlns:a16="http://schemas.microsoft.com/office/drawing/2014/main" id="{38E8653D-1130-51D3-7167-6529A49A0FE3}"/>
              </a:ext>
            </a:extLst>
          </p:cNvPr>
          <p:cNvSpPr>
            <a:spLocks noGrp="1"/>
          </p:cNvSpPr>
          <p:nvPr>
            <p:ph type="subTitle" idx="1"/>
          </p:nvPr>
        </p:nvSpPr>
        <p:spPr>
          <a:xfrm>
            <a:off x="4174836" y="2733965"/>
            <a:ext cx="4904510" cy="2604653"/>
          </a:xfrm>
        </p:spPr>
        <p:txBody>
          <a:bodyPr>
            <a:normAutofit/>
          </a:bodyPr>
          <a:lstStyle/>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VID-20240417-WA0007">
            <a:hlinkClick r:id="" action="ppaction://media"/>
            <a:extLst>
              <a:ext uri="{FF2B5EF4-FFF2-40B4-BE49-F238E27FC236}">
                <a16:creationId xmlns:a16="http://schemas.microsoft.com/office/drawing/2014/main" id="{B5CA2FB9-BFA3-892C-FAFE-785CA9DC918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75709" y="1911926"/>
            <a:ext cx="6945745" cy="3870037"/>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38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898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614597" y="1956907"/>
            <a:ext cx="11152682" cy="4365598"/>
          </a:xfrm>
        </p:spPr>
        <p:txBody>
          <a:bodyPr>
            <a:normAutofit lnSpcReduction="10000"/>
          </a:bodyPr>
          <a:lstStyle/>
          <a:p>
            <a:pPr marL="0" marR="0">
              <a:lnSpc>
                <a:spcPct val="150000"/>
              </a:lnSpc>
              <a:spcBef>
                <a:spcPts val="0"/>
              </a:spcBef>
              <a:spcAft>
                <a:spcPts val="800"/>
              </a:spcAft>
            </a:pPr>
            <a:r>
              <a:rPr lang="en-US" sz="1900" dirty="0">
                <a:effectLst/>
                <a:latin typeface="Calibri" panose="020F0502020204030204" pitchFamily="34" charset="0"/>
                <a:ea typeface="Calibri" panose="020F0502020204030204" pitchFamily="34" charset="0"/>
                <a:cs typeface="SimSun" panose="02010600030101010101" pitchFamily="2" charset="-122"/>
              </a:rPr>
              <a:t> </a:t>
            </a:r>
          </a:p>
          <a:p>
            <a:pPr marL="0" marR="0" algn="just">
              <a:spcBef>
                <a:spcPts val="0"/>
              </a:spcBef>
              <a:spcAft>
                <a:spcPts val="1500"/>
              </a:spcAft>
            </a:pPr>
            <a:r>
              <a:rPr lang="en-US" sz="1900" dirty="0">
                <a:solidFill>
                  <a:srgbClr val="0D0D0D"/>
                </a:solidFill>
                <a:effectLst/>
                <a:latin typeface="Segoe UI" panose="020B0502040204020203" pitchFamily="34" charset="0"/>
                <a:ea typeface="Times New Roman" panose="02020603050405020304" pitchFamily="18" charset="0"/>
              </a:rPr>
              <a:t>In conclusion, heart disease prediction plays a crucial role in improving healthcare outcomes by enabling early detection, personalized intervention, and preventive measures. By leveraging advanced technologies such as machine learning, big data analytics, and wearable devices, predictive models can analyze diverse health data sources to assess an individual's risk of developing heart disease. Early identification of risk factors allows healthcare providers to offer targeted interventions, lifestyle modifications, and appropriate treatments to mitigate the progression of heart disease and reduce associated morbidity and mortality. Moreover, predictive models facilitate the efficient allocation of healthcare resources, inform public health planning, and empower individuals to take proactive steps toward managing their heart health. However, heart disease prediction also presents challenges, including data privacy concerns, algorithm bias, and the need for ongoing validation and refinement of predictive models. Addressing these challenges requires collaboration among healthcare professionals, data scientists, policymakers, and technology developers to ensure the ethical, accurate, and equitable implementation of predictive analytics in healthcare. </a:t>
            </a:r>
            <a:endParaRPr lang="en-US" sz="1800" dirty="0">
              <a:effectLst/>
              <a:latin typeface="Calibri" panose="020F0502020204030204" pitchFamily="34" charset="0"/>
              <a:ea typeface="Calibri" panose="020F0502020204030204" pitchFamily="34" charset="0"/>
              <a:cs typeface="SimSun" panose="02010600030101010101" pitchFamily="2" charset="-122"/>
            </a:endParaRPr>
          </a:p>
          <a:p>
            <a:pPr marL="0" marR="0" algn="just">
              <a:spcBef>
                <a:spcPts val="1500"/>
              </a:spcBef>
              <a:spcAft>
                <a:spcPts val="1500"/>
              </a:spcAft>
            </a:pPr>
            <a:r>
              <a:rPr lang="en-US" sz="1800" dirty="0">
                <a:solidFill>
                  <a:srgbClr val="0D0D0D"/>
                </a:solidFill>
                <a:effectLst/>
                <a:latin typeface="Segoe UI" panose="020B0502040204020203" pitchFamily="34" charset="0"/>
                <a:ea typeface="Times New Roman" panose="02020603050405020304" pitchFamily="18" charset="0"/>
              </a:rPr>
              <a:t> </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3" name="TextBox 2">
            <a:extLst>
              <a:ext uri="{FF2B5EF4-FFF2-40B4-BE49-F238E27FC236}">
                <a16:creationId xmlns:a16="http://schemas.microsoft.com/office/drawing/2014/main" id="{9DBFF9A7-9B67-FF01-1467-1E863C40D792}"/>
              </a:ext>
            </a:extLst>
          </p:cNvPr>
          <p:cNvSpPr txBox="1"/>
          <p:nvPr/>
        </p:nvSpPr>
        <p:spPr>
          <a:xfrm>
            <a:off x="3050309" y="-1254012"/>
            <a:ext cx="8818418" cy="987450"/>
          </a:xfrm>
          <a:prstGeom prst="rect">
            <a:avLst/>
          </a:prstGeom>
          <a:noFill/>
        </p:spPr>
        <p:txBody>
          <a:bodyPr wrap="square">
            <a:spAutoFit/>
          </a:bodyPr>
          <a:lstStyle/>
          <a:p>
            <a:pPr marL="0" marR="0">
              <a:lnSpc>
                <a:spcPct val="150000"/>
              </a:lnSpc>
              <a:spcBef>
                <a:spcPts val="0"/>
              </a:spcBef>
              <a:spcAft>
                <a:spcPts val="800"/>
              </a:spcAft>
            </a:pPr>
            <a:endParaRPr lang="en-US" sz="1400" dirty="0">
              <a:effectLst/>
              <a:latin typeface="Calibri" panose="020F0502020204030204" pitchFamily="34" charset="0"/>
              <a:ea typeface="Calibri" panose="020F0502020204030204" pitchFamily="34" charset="0"/>
              <a:cs typeface="SimSun" panose="02010600030101010101" pitchFamily="2" charset="-122"/>
            </a:endParaRPr>
          </a:p>
          <a:p>
            <a:pPr marL="0" marR="0" algn="just">
              <a:spcBef>
                <a:spcPts val="1500"/>
              </a:spcBef>
              <a:spcAft>
                <a:spcPts val="1500"/>
              </a:spcAft>
            </a:pPr>
            <a:r>
              <a:rPr lang="en-US" sz="1800" dirty="0">
                <a:solidFill>
                  <a:srgbClr val="0D0D0D"/>
                </a:solidFill>
                <a:effectLst/>
                <a:latin typeface="Segoe UI" panose="020B0502040204020203" pitchFamily="34" charset="0"/>
                <a:ea typeface="Times New Roman" panose="02020603050405020304" pitchFamily="18" charset="0"/>
              </a:rPr>
              <a:t> </a:t>
            </a:r>
            <a:endParaRPr lang="en-US" dirty="0"/>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2110153"/>
            <a:ext cx="11152682" cy="4365598"/>
          </a:xfrm>
        </p:spPr>
        <p:txBody>
          <a:bodyPr>
            <a:normAutofit fontScale="92500" lnSpcReduction="10000"/>
          </a:bodyPr>
          <a:lstStyle/>
          <a:p>
            <a:pPr marL="0" marR="0" algn="ctr">
              <a:lnSpc>
                <a:spcPct val="150000"/>
              </a:lnSpc>
              <a:spcBef>
                <a:spcPts val="0"/>
              </a:spcBef>
              <a:spcAft>
                <a:spcPts val="800"/>
              </a:spcAft>
            </a:pPr>
            <a:r>
              <a:rPr lang="en-US" sz="1800" b="1" dirty="0">
                <a:effectLst/>
                <a:latin typeface="Times New Roman" panose="02020603050405020304" pitchFamily="18" charset="0"/>
                <a:ea typeface="Calibri" panose="020F0502020204030204" pitchFamily="34" charset="0"/>
                <a:cs typeface="SimSun" panose="02010600030101010101" pitchFamily="2" charset="-122"/>
              </a:rPr>
              <a:t> </a:t>
            </a:r>
            <a:endParaRPr lang="en-US" sz="1800" dirty="0">
              <a:effectLst/>
              <a:latin typeface="Calibri" panose="020F0502020204030204" pitchFamily="34" charset="0"/>
              <a:ea typeface="Calibri" panose="020F0502020204030204" pitchFamily="34" charset="0"/>
              <a:cs typeface="SimSun" panose="02010600030101010101" pitchFamily="2" charset="-122"/>
            </a:endParaRPr>
          </a:p>
          <a:p>
            <a:pPr marL="0" marR="0" algn="just">
              <a:lnSpc>
                <a:spcPct val="150000"/>
              </a:lnSpc>
              <a:spcBef>
                <a:spcPts val="0"/>
              </a:spcBef>
              <a:spcAft>
                <a:spcPts val="800"/>
              </a:spcAft>
            </a:pPr>
            <a:r>
              <a:rPr lang="en-US" sz="1800" dirty="0">
                <a:solidFill>
                  <a:srgbClr val="0D0D0D"/>
                </a:solidFill>
                <a:effectLst/>
                <a:latin typeface="Segoe UI" panose="020B0502040204020203" pitchFamily="34" charset="0"/>
                <a:ea typeface="Calibri" panose="020F0502020204030204" pitchFamily="34" charset="0"/>
                <a:cs typeface="SimSun" panose="02010600030101010101" pitchFamily="2" charset="-122"/>
              </a:rPr>
              <a:t>The future scope of heart disease prediction is promising, driven by advancements in technology, data analytics, and personalized medicine. Innovations such as wearable sensors, remote monitoring devices, and genomic sequencing are poised to revolutionize cardiovascular risk assessment by providing real-time physiological data and identifying genetic predispositions. Integration of artificial intelligence and machine learning algorithms will enable more accurate and personalized risk prediction models, capable of analyzing complex datasets and identifying subtle patterns indicative of heart disease. Moreover, the integration of telehealth platforms and digital health ecosystems will facilitate seamless data exchange, enabling proactive interventions and personalized treatment plans tailored to individual patient needs. Collaborative efforts among healthcare stakeholders, researchers, and technology developers will be crucial in harnessing the full potential of heart disease prediction, ultimately leading to improved patient outcomes, reduced healthcare costs, and enhanced population health.</a:t>
            </a:r>
            <a:endParaRPr lang="en-US" sz="1800" dirty="0">
              <a:effectLst/>
              <a:latin typeface="Calibri" panose="020F0502020204030204" pitchFamily="34" charset="0"/>
              <a:ea typeface="Calibri" panose="020F0502020204030204" pitchFamily="34" charset="0"/>
              <a:cs typeface="SimSun" panose="02010600030101010101" pitchFamily="2" charset="-122"/>
            </a:endParaRPr>
          </a:p>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369</TotalTime>
  <Words>930</Words>
  <Application>Microsoft Office PowerPoint</Application>
  <PresentationFormat>Widescreen</PresentationFormat>
  <Paragraphs>62</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Segoe UI</vt:lpstr>
      <vt:lpstr>Times New Roman</vt:lpstr>
      <vt:lpstr>Office Theme</vt:lpstr>
      <vt:lpstr>HEART DISEASE PREDICTION</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Edhi Edhi</cp:lastModifiedBy>
  <cp:revision>81</cp:revision>
  <dcterms:created xsi:type="dcterms:W3CDTF">2021-04-26T07:43:48Z</dcterms:created>
  <dcterms:modified xsi:type="dcterms:W3CDTF">2024-04-17T06:19:14Z</dcterms:modified>
</cp:coreProperties>
</file>

<file path=docProps/thumbnail.jpeg>
</file>